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7"/>
  </p:notesMasterIdLst>
  <p:sldIdLst>
    <p:sldId id="272" r:id="rId2"/>
    <p:sldId id="259" r:id="rId3"/>
    <p:sldId id="258" r:id="rId4"/>
    <p:sldId id="284" r:id="rId5"/>
    <p:sldId id="283" r:id="rId6"/>
    <p:sldId id="281" r:id="rId7"/>
    <p:sldId id="277" r:id="rId8"/>
    <p:sldId id="285" r:id="rId9"/>
    <p:sldId id="287" r:id="rId10"/>
    <p:sldId id="290" r:id="rId11"/>
    <p:sldId id="289" r:id="rId12"/>
    <p:sldId id="291" r:id="rId13"/>
    <p:sldId id="288" r:id="rId14"/>
    <p:sldId id="276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6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09CE2-79D0-4C84-AB23-A76EBF23A45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8FAD0-F4CE-4704-9CF5-231CD0177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8FAD0-F4CE-4704-9CF5-231CD01774D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8FAD0-F4CE-4704-9CF5-231CD01774DF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69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16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89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96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29864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5104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329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570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97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6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84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78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57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05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59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27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CC122-2F0E-4621-B885-D8AA072008CB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181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594" y="559558"/>
            <a:ext cx="9621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Агинский детский сад № 3 «Родничок»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7718" y="4749421"/>
            <a:ext cx="513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старший воспитатель: Якоби И.Н.</a:t>
            </a:r>
            <a:endParaRPr lang="ru-RU" dirty="0"/>
          </a:p>
        </p:txBody>
      </p:sp>
      <p:pic>
        <p:nvPicPr>
          <p:cNvPr id="1025" name="Picture 1" descr="C:\Users\сад\Searches\Desktop\наставничество\23c748b059929c7b50ec6e7d96e155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525" y="3692974"/>
            <a:ext cx="2952670" cy="2440898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82136" y="1569490"/>
            <a:ext cx="1079538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профессиональных компетенций педагогов (начинающих и стажистов) через реализацию  программы  наставничества «Вместе»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сад\Searches\Desktop\фото 23-24\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8779" y="0"/>
            <a:ext cx="2139084" cy="1624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9117" y="750627"/>
            <a:ext cx="8720919" cy="10372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Формы работы</a:t>
            </a:r>
          </a:p>
          <a:p>
            <a:pPr algn="ctr"/>
            <a:r>
              <a:rPr lang="ru-RU" sz="32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 начинающим педагогом 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2888" y="2415654"/>
            <a:ext cx="8229601" cy="345288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7607" y="2579427"/>
            <a:ext cx="7656394" cy="337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консультации;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семинары-практикумы; </a:t>
            </a:r>
            <a:endParaRPr lang="ru-RU" sz="2400" dirty="0" smtClean="0">
              <a:solidFill>
                <a:srgbClr val="FFFFFF"/>
              </a:solidFill>
              <a:latin typeface="Times New Roman" pitchFamily="18" charset="0"/>
              <a:cs typeface="Calibri" pitchFamily="34" charset="0"/>
            </a:endParaRPr>
          </a:p>
          <a:p>
            <a:pPr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беседы;</a:t>
            </a:r>
          </a:p>
          <a:p>
            <a:pPr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изучение методической литературы; </a:t>
            </a:r>
            <a:endParaRPr lang="ru-RU" sz="2400" dirty="0" smtClean="0">
              <a:solidFill>
                <a:srgbClr val="FFFFFF"/>
              </a:solidFill>
              <a:latin typeface="Times New Roman" pitchFamily="18" charset="0"/>
              <a:cs typeface="Calibri" pitchFamily="34" charset="0"/>
            </a:endParaRPr>
          </a:p>
          <a:p>
            <a:pPr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взаимопосещения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;</a:t>
            </a:r>
          </a:p>
          <a:p>
            <a:pPr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тренинги;</a:t>
            </a:r>
            <a:endParaRPr lang="ru-RU" sz="2400" dirty="0" smtClean="0">
              <a:solidFill>
                <a:srgbClr val="FFFFFF"/>
              </a:solidFill>
              <a:latin typeface="Times New Roman" pitchFamily="18" charset="0"/>
              <a:cs typeface="Calibri" pitchFamily="34" charset="0"/>
            </a:endParaRPr>
          </a:p>
          <a:p>
            <a:pPr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коллективные просмотры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педпроцессов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; </a:t>
            </a:r>
            <a:endParaRPr lang="ru-RU" sz="2400" dirty="0" smtClean="0">
              <a:solidFill>
                <a:srgbClr val="FFFFFF"/>
              </a:solidFill>
              <a:latin typeface="Times New Roman" pitchFamily="18" charset="0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анализ педагогических ситуаций.</a:t>
            </a:r>
            <a:endParaRPr lang="ru-RU" sz="2400" dirty="0" smtClean="0">
              <a:solidFill>
                <a:srgbClr val="FFFFFF"/>
              </a:solidFill>
              <a:latin typeface="Times New Roman" pitchFamily="18" charset="0"/>
              <a:cs typeface="Calibri" pitchFamily="34" charset="0"/>
            </a:endParaRPr>
          </a:p>
        </p:txBody>
      </p:sp>
      <p:pic>
        <p:nvPicPr>
          <p:cNvPr id="6" name="Picture 1" descr="C:\Users\сад\Searches\Desktop\наставничество\23c748b059929c7b50ec6e7d96e155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651" y="5415025"/>
            <a:ext cx="1464860" cy="1210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сад\Searches\Desktop\IMG_3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2448"/>
            <a:ext cx="5404513" cy="3603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9" name="Picture 3" descr="C:\Users\сад\Searches\Desktop\IMG_3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958" y="204715"/>
            <a:ext cx="6632813" cy="442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" descr="C:\Users\сад\Searches\Desktop\наставничество\23c748b059929c7b50ec6e7d96e155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7156" y="4968580"/>
            <a:ext cx="2070945" cy="1711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64526" y="300250"/>
            <a:ext cx="9048465" cy="174691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Формы работы с педагогом, 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имеющий трудности в области ИКТ 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Picture 1" descr="C:\Users\сад\Searches\Desktop\наставничество\23c748b059929c7b50ec6e7d96e155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651" y="5415025"/>
            <a:ext cx="1464860" cy="1210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65027" y="2101756"/>
            <a:ext cx="8011236" cy="3220871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3516" y="2674961"/>
            <a:ext cx="79975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практические занятия; 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семинары – практикумы; 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консультации с элементами практикума; 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мастер – классы.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19618" y="341195"/>
            <a:ext cx="5418161" cy="7915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Аналитический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786" y="1255595"/>
            <a:ext cx="9089408" cy="4244453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616" y="1446662"/>
            <a:ext cx="816136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 этапа: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итогов работы и анализ эффективности системы работы по наставничеству</a:t>
            </a:r>
          </a:p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Содержание этапа: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Проведение мониторинга реализации этапов работы;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Изучение и обобщение накопленного материала;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Осуществление проблемного анализа: проведение коррекции задач и планов работы по наставничеству;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банка информации из опыта работы по наставничеству.</a:t>
            </a:r>
          </a:p>
        </p:txBody>
      </p:sp>
      <p:pic>
        <p:nvPicPr>
          <p:cNvPr id="7" name="Picture 1" descr="C:\Users\сад\Searches\Desktop\наставничество\23c748b059929c7b50ec6e7d96e155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9778" y="518614"/>
            <a:ext cx="1939833" cy="1603611"/>
          </a:xfrm>
          <a:prstGeom prst="rect">
            <a:avLst/>
          </a:prstGeom>
          <a:noFill/>
        </p:spPr>
      </p:pic>
      <p:pic>
        <p:nvPicPr>
          <p:cNvPr id="1026" name="Picture 2" descr="C:\Users\сад\Searches\Desktop\фото 23-24\РМО И педсовет\IMG_4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6144" y="4023435"/>
            <a:ext cx="4251848" cy="283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" y="1473958"/>
            <a:ext cx="10658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Picture 1" descr="C:\Users\сад\Searches\Desktop\наставничество\23c748b059929c7b50ec6e7d96e155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5395" y="4927637"/>
            <a:ext cx="2070945" cy="1711998"/>
          </a:xfrm>
          <a:prstGeom prst="rect">
            <a:avLst/>
          </a:prstGeom>
          <a:noFill/>
        </p:spPr>
      </p:pic>
      <p:pic>
        <p:nvPicPr>
          <p:cNvPr id="2050" name="Picture 2" descr="C:\Users\сад\Searches\Desktop\Якоби Ирина Николаевна , Макулова Наталья Михайловна и др_page-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6663" y="752332"/>
            <a:ext cx="7663978" cy="431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557" y="504968"/>
            <a:ext cx="107271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"Со мной работали десятки молодых педагогов. Я убедился, что как бы человек успешно не кончил педагогический вуз, как бы он не был талантлив, а если не будет учиться на опыте, никогда не будет хорошим педагогом, я сам учился у более старых педагогов»</a:t>
            </a:r>
          </a:p>
          <a:p>
            <a:pPr algn="r" fontAlgn="base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base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А.С. Макаренко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C:\Users\сад\Searches\Desktop\наставничество\23c748b059929c7b50ec6e7d96e155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2851" y="3753134"/>
            <a:ext cx="3402104" cy="2490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8404" y="240804"/>
            <a:ext cx="10877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4843" y="185738"/>
            <a:ext cx="10645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C:\Users\сад\Searches\Desktop\наставничество\23c748b059929c7b50ec6e7d96e155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1055" y="5146002"/>
            <a:ext cx="2070945" cy="171199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596789" y="354842"/>
            <a:ext cx="7383438" cy="11873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Документы, регламентирующие наставничество: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6168" y="1750113"/>
            <a:ext cx="9464936" cy="422760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енты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регламентирующие наставничество: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627" y="1978926"/>
            <a:ext cx="94306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Приказ о внедрении целевой модели наставничества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Дорожная карта внедрения целевой модели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Положение о программе наставничества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Приказ о назначении куратора внедрения системы (целевой модели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Приказ о назначении наставников и формировании наставнических пар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2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9928" y="4585647"/>
            <a:ext cx="63871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" descr="C:\Users\сад\Searches\Desktop\наставничество\23c748b059929c7b50ec6e7d96e155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8651" y="5415025"/>
            <a:ext cx="1464860" cy="1210963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384646" y="764275"/>
            <a:ext cx="4435522" cy="13511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6419" y="2705457"/>
            <a:ext cx="9464936" cy="220773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5469" y="2893325"/>
            <a:ext cx="92668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профессиональных компетентностей педагогов (начинающих и стажистов) для достижения новых образовательных результатов.</a:t>
            </a:r>
            <a:endParaRPr lang="ru-RU" sz="2800" b="1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6849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421" y="191069"/>
            <a:ext cx="11395880" cy="690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> 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выявить склонности, потребности, возможности и трудности в работе наставляемых педагогов;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-помочь начинающему педагогу в личностной и социально-педагогической адаптации;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оказать помощь в проектировании и организации образовательной деятельности с детьми в соответствии с их возрастными особенностями;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оказать методическую помощь начинающему педагогу во внедрении современных технологии в образовательный процесс;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совершенствовать умения и навыки в работе с компьютерными офисными программами; обучить созданию персонального сайта на различных интернет-площадках; оказать помощь в использовании интерактивного оборудования педагогу –стажисту; 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сформировать у начинающего педагога потребность в непрерывном самообразовании.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ru-RU" sz="2800" dirty="0" smtClean="0">
              <a:cs typeface="Arial" charset="0"/>
            </a:endParaRPr>
          </a:p>
        </p:txBody>
      </p:sp>
      <p:pic>
        <p:nvPicPr>
          <p:cNvPr id="3" name="Picture 1" descr="C:\Users\сад\Searches\Desktop\наставничество\23c748b059929c7b50ec6e7d96e155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3367" y="979504"/>
            <a:ext cx="1464860" cy="1210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4149" y="818866"/>
            <a:ext cx="120509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254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Ожидаемые результаты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5475" algn="l"/>
              </a:tabLst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96789" y="354842"/>
            <a:ext cx="7383438" cy="11873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Ожидаемые результаты: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615" y="1815153"/>
            <a:ext cx="10508776" cy="402608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  <a:defRPr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225" y="2128839"/>
            <a:ext cx="10220041" cy="3412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1.адаптация начинающих педагогов в образовательном учреждении;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повышение профессиональной компетентности педагогов;</a:t>
            </a:r>
          </a:p>
          <a:p>
            <a:pPr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использовани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работе начинающих педагогов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новых современных педагогических технологий;</a:t>
            </a:r>
          </a:p>
          <a:p>
            <a:pPr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уверенный пользователь (педагог-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стажист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ИКТ-технологий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постоянное  их применение в образовательной деятельности;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активизация деятельности начинающих педагогов в части участия в работе районного методического объединение воспитателей, профессиональных конкурсов.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C:\Users\сад\Searches\Desktop\наставничество\23c748b059929c7b50ec6e7d96e155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4060" y="338057"/>
            <a:ext cx="1464860" cy="1210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5661" y="245661"/>
            <a:ext cx="7765576" cy="1405718"/>
          </a:xfrm>
          <a:prstGeom prst="round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Традиционное направление наставничества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«педагоги-стажисты – начинающие педагоги»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3" name="Picture 1" descr="C:\Users\сад\Searches\Desktop\3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9737" y="327545"/>
            <a:ext cx="3644844" cy="2579428"/>
          </a:xfrm>
          <a:prstGeom prst="rect">
            <a:avLst/>
          </a:prstGeom>
          <a:noFill/>
        </p:spPr>
      </p:pic>
      <p:pic>
        <p:nvPicPr>
          <p:cNvPr id="1026" name="Picture 2" descr="C:\Users\сад\Searches\Desktop\IMG_20240325_13065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58" y="3694159"/>
            <a:ext cx="3604540" cy="2699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сад\Searches\Desktop\IMG_20240325_130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0429" y="2091066"/>
            <a:ext cx="4123155" cy="308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сад\Searches\Desktop\IMG_20240325_130904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9539" y="3527562"/>
            <a:ext cx="4191393" cy="313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 descr="C:\Users\сад\Searches\Desktop\наставничество\23c748b059929c7b50ec6e7d96e1553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1242" y="5442321"/>
            <a:ext cx="1464860" cy="1210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5660" y="204716"/>
            <a:ext cx="9935569" cy="1924335"/>
          </a:xfrm>
          <a:prstGeom prst="round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Современное направление наставничества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наставник-педагоги с высоким уровнем ИКТ-</a:t>
            </a:r>
            <a:r>
              <a:rPr lang="en-US" sz="2000" dirty="0" err="1" smtClean="0">
                <a:solidFill>
                  <a:schemeClr val="tx1"/>
                </a:solidFill>
              </a:rPr>
              <a:t>компетентности</a:t>
            </a:r>
            <a:r>
              <a:rPr lang="en-US" sz="2000" dirty="0" smtClean="0">
                <a:solidFill>
                  <a:schemeClr val="tx1"/>
                </a:solidFill>
              </a:rPr>
              <a:t> (чаще всего это молодой педагог который владеет ИКТ), наставляемый - педагоги с трудностями в этой области (педагог старшего поколения, который испытывает трудности в освоении компьютерной грамотности).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сад\Searches\Desktop\наставничество\23c748b059929c7b50ec6e7d96e155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5003" y="297115"/>
            <a:ext cx="1464860" cy="1210963"/>
          </a:xfrm>
          <a:prstGeom prst="rect">
            <a:avLst/>
          </a:prstGeom>
          <a:noFill/>
        </p:spPr>
      </p:pic>
      <p:sp>
        <p:nvSpPr>
          <p:cNvPr id="11266" name="AutoShape 2" descr="blob:http://1425978.setup.ru/13e22df9-b2bd-4501-b1c5-cfada1d4206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blob:http://1425978.setup.ru/13e22df9-b2bd-4501-b1c5-cfada1d4206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C:\Users\сад\Searches\Desktop\конференция\photo_2023-08-25_10-14-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0351" y="2242057"/>
            <a:ext cx="3515606" cy="2636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сад\Searches\Desktop\конференция\20230823_091947.jpg"/>
          <p:cNvPicPr>
            <a:picLocks noChangeAspect="1" noChangeArrowheads="1"/>
          </p:cNvPicPr>
          <p:nvPr/>
        </p:nvPicPr>
        <p:blipFill>
          <a:blip r:embed="rId4" cstate="print"/>
          <a:srcRect l="16956" t="10257"/>
          <a:stretch>
            <a:fillRect/>
          </a:stretch>
        </p:blipFill>
        <p:spPr bwMode="auto">
          <a:xfrm>
            <a:off x="5925282" y="3193577"/>
            <a:ext cx="2679406" cy="341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сад\Downloads\IMG_20240326_1329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308" y="3280666"/>
            <a:ext cx="2413659" cy="3222492"/>
          </a:xfrm>
          <a:prstGeom prst="rect">
            <a:avLst/>
          </a:prstGeom>
          <a:noFill/>
        </p:spPr>
      </p:pic>
      <p:pic>
        <p:nvPicPr>
          <p:cNvPr id="2051" name="Picture 3" descr="C:\Users\сад\Searches\Desktop\наставничество2\d03a01d9-a27b-4fef-9358-2aa85705294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93624" y="2429301"/>
            <a:ext cx="3116808" cy="4155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19618" y="341194"/>
            <a:ext cx="7383438" cy="11873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Подготовительный (диагностический )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9934" y="1760561"/>
            <a:ext cx="9089409" cy="398514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 этапа: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выявление профессиональных затруднений начинающих педагогов (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педагогов-стажистов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Содержание этапа: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пакета нормативных документов по наставничеству.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 оценки профессиональной деятельности начинающих педагогов.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анкетирования  для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начинающих педагогов (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педагогов-стажистов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с целью выявления профессиональных затруднений.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плана работы с начинающими педагогами (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педагогом-стажистом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сад\Searches\Desktop\наставничество\23c748b059929c7b50ec6e7d96e155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651" y="5415025"/>
            <a:ext cx="1464860" cy="1210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19618" y="341194"/>
            <a:ext cx="7383438" cy="11873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Практический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2197" y="2101755"/>
            <a:ext cx="760180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Задачи этапа: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реализация плана работы по наставничеству.</a:t>
            </a:r>
          </a:p>
          <a:p>
            <a:pPr algn="just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Содержание этапа: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наставничества на уровне образовательного учреждения, согласно требованиям Положения о наставничестве. </a:t>
            </a:r>
          </a:p>
          <a:p>
            <a:pPr marL="274320" indent="-274320" algn="just"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реализация плана работы с начинающими педагогами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педагогами-стажистами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74320" indent="-274320" algn="just"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промежуточного тестирования  начинающих педагогов. </a:t>
            </a:r>
          </a:p>
          <a:p>
            <a:pPr marL="274320" indent="-274320" algn="just"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изучение и обобщение материала, накопленного начинающим педагогом; создание информационно-методического банка для обеспечения целостного видения деятельности начинающего педагога; </a:t>
            </a:r>
          </a:p>
          <a:p>
            <a:pPr marL="274320" indent="-274320" algn="just"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ведение портфолио начинающего педагога.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сад\Searches\Desktop\наставничество\23c748b059929c7b50ec6e7d96e155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651" y="5415025"/>
            <a:ext cx="1464860" cy="1210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91569" y="2047164"/>
            <a:ext cx="9266831" cy="427174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756</TotalTime>
  <Words>559</Words>
  <Application>Microsoft Office PowerPoint</Application>
  <PresentationFormat>Произвольный</PresentationFormat>
  <Paragraphs>80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наставничества в МБДОУ «Детский сад № 28 «Сказка»</dc:title>
  <dc:creator>User</dc:creator>
  <cp:lastModifiedBy>сад</cp:lastModifiedBy>
  <cp:revision>84</cp:revision>
  <dcterms:created xsi:type="dcterms:W3CDTF">2019-11-06T04:08:05Z</dcterms:created>
  <dcterms:modified xsi:type="dcterms:W3CDTF">2024-03-26T08:44:37Z</dcterms:modified>
</cp:coreProperties>
</file>